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68" r:id="rId4"/>
    <p:sldId id="257" r:id="rId5"/>
    <p:sldId id="258" r:id="rId6"/>
    <p:sldId id="260" r:id="rId7"/>
    <p:sldId id="261" r:id="rId8"/>
    <p:sldId id="262" r:id="rId9"/>
    <p:sldId id="265" r:id="rId10"/>
    <p:sldId id="266" r:id="rId11"/>
    <p:sldId id="263"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9" autoAdjust="0"/>
    <p:restoredTop sz="94660"/>
  </p:normalViewPr>
  <p:slideViewPr>
    <p:cSldViewPr snapToGrid="0">
      <p:cViewPr varScale="1">
        <p:scale>
          <a:sx n="74" d="100"/>
          <a:sy n="74" d="100"/>
        </p:scale>
        <p:origin x="130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3008936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2544237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401971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1203870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4083439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4057545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118931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3395561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354954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3724609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9CEC811-B950-4738-9196-644FD1290B8D}"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6A4449B-329D-454A-AAFB-E483601AD6EE}" type="slidenum">
              <a:rPr lang="en-US" smtClean="0"/>
              <a:t>‹Nº›</a:t>
            </a:fld>
            <a:endParaRPr lang="en-US" dirty="0"/>
          </a:p>
        </p:txBody>
      </p:sp>
    </p:spTree>
    <p:extLst>
      <p:ext uri="{BB962C8B-B14F-4D97-AF65-F5344CB8AC3E}">
        <p14:creationId xmlns:p14="http://schemas.microsoft.com/office/powerpoint/2010/main" val="2917981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CEC811-B950-4738-9196-644FD1290B8D}" type="datetimeFigureOut">
              <a:rPr lang="en-US" smtClean="0"/>
              <a:t>3/7/2018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4449B-329D-454A-AAFB-E483601AD6EE}" type="slidenum">
              <a:rPr lang="en-US" smtClean="0"/>
              <a:t>‹Nº›</a:t>
            </a:fld>
            <a:endParaRPr lang="en-US" dirty="0"/>
          </a:p>
        </p:txBody>
      </p:sp>
    </p:spTree>
    <p:extLst>
      <p:ext uri="{BB962C8B-B14F-4D97-AF65-F5344CB8AC3E}">
        <p14:creationId xmlns:p14="http://schemas.microsoft.com/office/powerpoint/2010/main" val="2105685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gif"/><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1.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218149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41975" y="210348"/>
            <a:ext cx="1366609" cy="1753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2850558" y="391432"/>
            <a:ext cx="5823180" cy="1692771"/>
          </a:xfrm>
          <a:prstGeom prst="rect">
            <a:avLst/>
          </a:prstGeom>
          <a:noFill/>
        </p:spPr>
        <p:txBody>
          <a:bodyPr wrap="square" rtlCol="0">
            <a:spAutoFit/>
          </a:bodyPr>
          <a:lstStyle/>
          <a:p>
            <a:pPr algn="ctr"/>
            <a:r>
              <a:rPr lang="es-ES" sz="4000" dirty="0" smtClean="0">
                <a:solidFill>
                  <a:schemeClr val="bg1"/>
                </a:solidFill>
                <a:latin typeface="Bebas Neue" panose="020B0606020202050201" pitchFamily="34" charset="0"/>
              </a:rPr>
              <a:t>UNIVERSIDAD Autónoma DE SINALOA</a:t>
            </a:r>
          </a:p>
          <a:p>
            <a:pPr algn="ctr"/>
            <a:r>
              <a:rPr lang="es-ES" sz="3600" dirty="0" smtClean="0">
                <a:solidFill>
                  <a:schemeClr val="bg1"/>
                </a:solidFill>
                <a:latin typeface="Bebas Neue" panose="020B0606020202050201" pitchFamily="34" charset="0"/>
              </a:rPr>
              <a:t>FACULTAD DE Informática Culiacán</a:t>
            </a:r>
          </a:p>
          <a:p>
            <a:pPr algn="r"/>
            <a:r>
              <a:rPr lang="es-ES" sz="2800" dirty="0" smtClean="0">
                <a:solidFill>
                  <a:schemeClr val="bg1"/>
                </a:solidFill>
                <a:latin typeface="Bebas Neue" panose="020B0606020202050201" pitchFamily="34" charset="0"/>
              </a:rPr>
              <a:t>Marzo 2017   </a:t>
            </a:r>
          </a:p>
        </p:txBody>
      </p:sp>
      <p:sp>
        <p:nvSpPr>
          <p:cNvPr id="7" name="CuadroTexto 6"/>
          <p:cNvSpPr txBox="1"/>
          <p:nvPr/>
        </p:nvSpPr>
        <p:spPr>
          <a:xfrm>
            <a:off x="182880" y="2416630"/>
            <a:ext cx="8752114" cy="5262979"/>
          </a:xfrm>
          <a:prstGeom prst="rect">
            <a:avLst/>
          </a:prstGeom>
          <a:noFill/>
        </p:spPr>
        <p:txBody>
          <a:bodyPr wrap="square" rtlCol="0">
            <a:spAutoFit/>
          </a:bodyPr>
          <a:lstStyle/>
          <a:p>
            <a:pPr algn="ctr"/>
            <a:r>
              <a:rPr lang="es-MX" sz="3600" b="1" dirty="0" smtClean="0">
                <a:latin typeface="Bebas Neue" panose="020B0606020202050201" pitchFamily="34" charset="0"/>
              </a:rPr>
              <a:t>Estructura de datos</a:t>
            </a:r>
          </a:p>
          <a:p>
            <a:pPr algn="ctr"/>
            <a:r>
              <a:rPr lang="es-MX" sz="3200" dirty="0" smtClean="0">
                <a:latin typeface="Bebas Neue" panose="020B0606020202050201" pitchFamily="34" charset="0"/>
              </a:rPr>
              <a:t>Método de intercambio directo con señal</a:t>
            </a:r>
          </a:p>
          <a:p>
            <a:pPr algn="ctr"/>
            <a:r>
              <a:rPr lang="es-MX" sz="3200" dirty="0">
                <a:latin typeface="Bebas Neue" panose="020B0606020202050201" pitchFamily="34" charset="0"/>
              </a:rPr>
              <a:t>Docente:   MC. Gerardo Gálvez </a:t>
            </a:r>
            <a:r>
              <a:rPr lang="es-MX" sz="3200" dirty="0" smtClean="0">
                <a:latin typeface="Bebas Neue" panose="020B0606020202050201" pitchFamily="34" charset="0"/>
              </a:rPr>
              <a:t>Gámez</a:t>
            </a:r>
          </a:p>
          <a:p>
            <a:pPr algn="ctr"/>
            <a:r>
              <a:rPr lang="es-MX" sz="2400" dirty="0" smtClean="0">
                <a:latin typeface="Bebas Neue" panose="020B0606020202050201" pitchFamily="34" charset="0"/>
              </a:rPr>
              <a:t> </a:t>
            </a:r>
          </a:p>
          <a:p>
            <a:pPr algn="ctr"/>
            <a:r>
              <a:rPr lang="es-MX" sz="2800" dirty="0" smtClean="0">
                <a:latin typeface="Bebas Neue" panose="020B0606020202050201" pitchFamily="34" charset="0"/>
              </a:rPr>
              <a:t>Equipo de trabajo:</a:t>
            </a:r>
            <a:endParaRPr lang="es-MX" sz="2800" dirty="0">
              <a:latin typeface="Bebas Neue" panose="020B0606020202050201" pitchFamily="34" charset="0"/>
            </a:endParaRPr>
          </a:p>
          <a:p>
            <a:pPr algn="ctr"/>
            <a:r>
              <a:rPr lang="es-MX" sz="2800" dirty="0">
                <a:latin typeface="Bebas Neue" panose="020B0606020202050201" pitchFamily="34" charset="0"/>
              </a:rPr>
              <a:t>Gálvez </a:t>
            </a:r>
            <a:r>
              <a:rPr lang="es-MX" sz="2800" dirty="0" err="1" smtClean="0">
                <a:latin typeface="Bebas Neue" panose="020B0606020202050201" pitchFamily="34" charset="0"/>
              </a:rPr>
              <a:t>GonzaleZ</a:t>
            </a:r>
            <a:r>
              <a:rPr lang="es-MX" sz="2800" dirty="0" smtClean="0">
                <a:latin typeface="Bebas Neue" panose="020B0606020202050201" pitchFamily="34" charset="0"/>
              </a:rPr>
              <a:t> </a:t>
            </a:r>
            <a:r>
              <a:rPr lang="es-MX" sz="2800" dirty="0">
                <a:latin typeface="Bebas Neue" panose="020B0606020202050201" pitchFamily="34" charset="0"/>
              </a:rPr>
              <a:t>emilkar</a:t>
            </a:r>
          </a:p>
          <a:p>
            <a:pPr algn="ctr"/>
            <a:r>
              <a:rPr lang="es-MX" sz="2800" dirty="0">
                <a:latin typeface="Bebas Neue" panose="020B0606020202050201" pitchFamily="34" charset="0"/>
              </a:rPr>
              <a:t>Garcia higuera juan </a:t>
            </a:r>
            <a:r>
              <a:rPr lang="es-MX" sz="2800" dirty="0" smtClean="0">
                <a:latin typeface="Bebas Neue" panose="020B0606020202050201" pitchFamily="34" charset="0"/>
              </a:rPr>
              <a:t>Carlos</a:t>
            </a:r>
            <a:endParaRPr lang="es-MX" sz="2800" dirty="0">
              <a:latin typeface="Bebas Neue" panose="020B0606020202050201" pitchFamily="34" charset="0"/>
            </a:endParaRPr>
          </a:p>
          <a:p>
            <a:pPr algn="ctr"/>
            <a:r>
              <a:rPr lang="es-MX" sz="2800" dirty="0">
                <a:latin typeface="Bebas Neue" panose="020B0606020202050201" pitchFamily="34" charset="0"/>
              </a:rPr>
              <a:t>Castillo pimienta </a:t>
            </a:r>
            <a:r>
              <a:rPr lang="es-MX" sz="2800" dirty="0" smtClean="0">
                <a:latin typeface="Bebas Neue" panose="020B0606020202050201" pitchFamily="34" charset="0"/>
              </a:rPr>
              <a:t>Erick</a:t>
            </a:r>
            <a:endParaRPr lang="es-MX" sz="2800" dirty="0">
              <a:latin typeface="Bebas Neue" panose="020B0606020202050201" pitchFamily="34" charset="0"/>
            </a:endParaRPr>
          </a:p>
          <a:p>
            <a:pPr algn="ctr"/>
            <a:r>
              <a:rPr lang="es-MX" sz="2800" dirty="0" smtClean="0">
                <a:latin typeface="Bebas Neue" panose="020B0606020202050201" pitchFamily="34" charset="0"/>
              </a:rPr>
              <a:t>Rivera </a:t>
            </a:r>
            <a:r>
              <a:rPr lang="es-MX" sz="2800" dirty="0">
                <a:latin typeface="Bebas Neue" panose="020B0606020202050201" pitchFamily="34" charset="0"/>
              </a:rPr>
              <a:t>sauceda Luis </a:t>
            </a:r>
            <a:r>
              <a:rPr lang="es-MX" sz="2800" dirty="0" smtClean="0">
                <a:latin typeface="Bebas Neue" panose="020B0606020202050201" pitchFamily="34" charset="0"/>
              </a:rPr>
              <a:t>Octavio</a:t>
            </a:r>
            <a:endParaRPr lang="es-MX" sz="2800" dirty="0">
              <a:latin typeface="Bebas Neue" panose="020B0606020202050201" pitchFamily="34" charset="0"/>
            </a:endParaRPr>
          </a:p>
          <a:p>
            <a:endParaRPr lang="en-US" sz="3200" dirty="0"/>
          </a:p>
          <a:p>
            <a:pPr algn="ctr"/>
            <a:endParaRPr lang="es-MX" sz="3200" dirty="0">
              <a:latin typeface="Bebas Neue" panose="020B0606020202050201" pitchFamily="34" charset="0"/>
            </a:endParaRPr>
          </a:p>
        </p:txBody>
      </p:sp>
      <p:sp>
        <p:nvSpPr>
          <p:cNvPr id="8" name="Rectángulo 7"/>
          <p:cNvSpPr/>
          <p:nvPr/>
        </p:nvSpPr>
        <p:spPr>
          <a:xfrm>
            <a:off x="0" y="2181492"/>
            <a:ext cx="9144000" cy="91445"/>
          </a:xfrm>
          <a:prstGeom prst="rect">
            <a:avLst/>
          </a:prstGeom>
          <a:solidFill>
            <a:schemeClr val="tx2">
              <a:lumMod val="5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2368" y="4532802"/>
            <a:ext cx="1771370" cy="1771370"/>
          </a:xfrm>
          <a:prstGeom prst="rect">
            <a:avLst/>
          </a:prstGeom>
        </p:spPr>
      </p:pic>
    </p:spTree>
    <p:extLst>
      <p:ext uri="{BB962C8B-B14F-4D97-AF65-F5344CB8AC3E}">
        <p14:creationId xmlns:p14="http://schemas.microsoft.com/office/powerpoint/2010/main" val="3028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0" fill="hold"/>
                                        <p:tgtEl>
                                          <p:spTgt spid="3"/>
                                        </p:tgtEl>
                                        <p:attrNameLst>
                                          <p:attrName>ppt_w</p:attrName>
                                        </p:attrNameLst>
                                      </p:cBhvr>
                                      <p:tavLst>
                                        <p:tav tm="0">
                                          <p:val>
                                            <p:fltVal val="0"/>
                                          </p:val>
                                        </p:tav>
                                        <p:tav tm="100000">
                                          <p:val>
                                            <p:strVal val="#ppt_w"/>
                                          </p:val>
                                        </p:tav>
                                      </p:tavLst>
                                    </p:anim>
                                    <p:anim calcmode="lin" valueType="num">
                                      <p:cBhvr>
                                        <p:cTn id="8" dur="2500" fill="hold"/>
                                        <p:tgtEl>
                                          <p:spTgt spid="3"/>
                                        </p:tgtEl>
                                        <p:attrNameLst>
                                          <p:attrName>ppt_h</p:attrName>
                                        </p:attrNameLst>
                                      </p:cBhvr>
                                      <p:tavLst>
                                        <p:tav tm="0">
                                          <p:val>
                                            <p:fltVal val="0"/>
                                          </p:val>
                                        </p:tav>
                                        <p:tav tm="100000">
                                          <p:val>
                                            <p:strVal val="#ppt_h"/>
                                          </p:val>
                                        </p:tav>
                                      </p:tavLst>
                                    </p:anim>
                                    <p:anim calcmode="lin" valueType="num">
                                      <p:cBhvr>
                                        <p:cTn id="9" dur="2500" fill="hold"/>
                                        <p:tgtEl>
                                          <p:spTgt spid="3"/>
                                        </p:tgtEl>
                                        <p:attrNameLst>
                                          <p:attrName>style.rotation</p:attrName>
                                        </p:attrNameLst>
                                      </p:cBhvr>
                                      <p:tavLst>
                                        <p:tav tm="0">
                                          <p:val>
                                            <p:fltVal val="90"/>
                                          </p:val>
                                        </p:tav>
                                        <p:tav tm="100000">
                                          <p:val>
                                            <p:fltVal val="0"/>
                                          </p:val>
                                        </p:tav>
                                      </p:tavLst>
                                    </p:anim>
                                    <p:animEffect transition="in" filter="fade">
                                      <p:cBhvr>
                                        <p:cTn id="10" dur="2500"/>
                                        <p:tgtEl>
                                          <p:spTgt spid="3"/>
                                        </p:tgtEl>
                                      </p:cBhvr>
                                    </p:animEffect>
                                  </p:childTnLst>
                                </p:cTn>
                              </p:par>
                              <p:par>
                                <p:cTn id="11" presetID="42"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2000"/>
                                        <p:tgtEl>
                                          <p:spTgt spid="1026"/>
                                        </p:tgtEl>
                                      </p:cBhvr>
                                    </p:animEffect>
                                    <p:anim calcmode="lin" valueType="num">
                                      <p:cBhvr>
                                        <p:cTn id="14" dur="2000" fill="hold"/>
                                        <p:tgtEl>
                                          <p:spTgt spid="1026"/>
                                        </p:tgtEl>
                                        <p:attrNameLst>
                                          <p:attrName>ppt_x</p:attrName>
                                        </p:attrNameLst>
                                      </p:cBhvr>
                                      <p:tavLst>
                                        <p:tav tm="0">
                                          <p:val>
                                            <p:strVal val="#ppt_x"/>
                                          </p:val>
                                        </p:tav>
                                        <p:tav tm="100000">
                                          <p:val>
                                            <p:strVal val="#ppt_x"/>
                                          </p:val>
                                        </p:tav>
                                      </p:tavLst>
                                    </p:anim>
                                    <p:anim calcmode="lin" valueType="num">
                                      <p:cBhvr>
                                        <p:cTn id="15" dur="2000" fill="hold"/>
                                        <p:tgtEl>
                                          <p:spTgt spid="1026"/>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solidFill>
                <a:prstClr val="white"/>
              </a:solidFill>
            </a:endParaRPr>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solidFill>
                <a:prstClr val="white"/>
              </a:solidFill>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3082833" y="138594"/>
            <a:ext cx="5852161" cy="830997"/>
          </a:xfrm>
          <a:prstGeom prst="rect">
            <a:avLst/>
          </a:prstGeom>
          <a:noFill/>
        </p:spPr>
        <p:txBody>
          <a:bodyPr wrap="square" rtlCol="0">
            <a:spAutoFit/>
          </a:bodyPr>
          <a:lstStyle/>
          <a:p>
            <a:pPr algn="r"/>
            <a:r>
              <a:rPr lang="es-ES" sz="2800" dirty="0" smtClean="0">
                <a:solidFill>
                  <a:prstClr val="white"/>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prstClr val="white"/>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sp>
        <p:nvSpPr>
          <p:cNvPr id="7" name="CuadroTexto 6"/>
          <p:cNvSpPr txBox="1"/>
          <p:nvPr/>
        </p:nvSpPr>
        <p:spPr>
          <a:xfrm>
            <a:off x="69177" y="1626136"/>
            <a:ext cx="8752114" cy="4678204"/>
          </a:xfrm>
          <a:prstGeom prst="rect">
            <a:avLst/>
          </a:prstGeom>
          <a:noFill/>
        </p:spPr>
        <p:txBody>
          <a:bodyPr wrap="square" rtlCol="0">
            <a:spAutoFit/>
          </a:bodyPr>
          <a:lstStyle/>
          <a:p>
            <a:pPr algn="just"/>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Índice</a:t>
            </a:r>
          </a:p>
          <a:p>
            <a:pPr algn="just"/>
            <a:endPar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lgn="just">
              <a:buFontTx/>
              <a:buChar char="-"/>
            </a:pPr>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Objetivos</a:t>
            </a:r>
          </a:p>
          <a:p>
            <a:pPr marL="285750" indent="-285750" algn="just">
              <a:buFontTx/>
              <a:buChar char="-"/>
            </a:pPr>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Definición</a:t>
            </a:r>
          </a:p>
          <a:p>
            <a:pPr marL="285750" indent="-285750" algn="just">
              <a:buFontTx/>
              <a:buChar char="-"/>
            </a:pPr>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Conceptos</a:t>
            </a:r>
          </a:p>
          <a:p>
            <a:pPr marL="285750" indent="-285750" algn="just">
              <a:buFontTx/>
              <a:buChar char="-"/>
            </a:pPr>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Criterios de Eficiencia</a:t>
            </a:r>
          </a:p>
          <a:p>
            <a:pPr marL="285750" indent="-285750" algn="just">
              <a:buFontTx/>
              <a:buChar char="-"/>
            </a:pPr>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Algoritmo</a:t>
            </a:r>
          </a:p>
          <a:p>
            <a:pPr marL="285750" indent="-285750" algn="just">
              <a:buFontTx/>
              <a:buChar char="-"/>
            </a:pPr>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Ejemplificación del Algoritmo</a:t>
            </a:r>
          </a:p>
          <a:p>
            <a:pPr marL="285750" indent="-285750" algn="just">
              <a:buFontTx/>
              <a:buChar char="-"/>
            </a:pPr>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Conclusiones</a:t>
            </a:r>
          </a:p>
          <a:p>
            <a:pPr marL="285750" indent="-285750" algn="just">
              <a:buFontTx/>
              <a:buChar char="-"/>
            </a:pPr>
            <a:r>
              <a:rPr lang="es-MX" sz="28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Bibliografía</a:t>
            </a:r>
          </a:p>
          <a:p>
            <a:pPr marL="285750" indent="-285750" algn="just">
              <a:buFontTx/>
              <a:buChar char="-"/>
            </a:pPr>
            <a:endParaRPr lang="es-MX"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Tree>
    <p:extLst>
      <p:ext uri="{BB962C8B-B14F-4D97-AF65-F5344CB8AC3E}">
        <p14:creationId xmlns:p14="http://schemas.microsoft.com/office/powerpoint/2010/main" val="338193100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solidFill>
                <a:prstClr val="white"/>
              </a:solidFill>
            </a:endParaRPr>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solidFill>
                <a:prstClr val="white"/>
              </a:solidFill>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3082833" y="138594"/>
            <a:ext cx="5852161" cy="830997"/>
          </a:xfrm>
          <a:prstGeom prst="rect">
            <a:avLst/>
          </a:prstGeom>
          <a:noFill/>
        </p:spPr>
        <p:txBody>
          <a:bodyPr wrap="square" rtlCol="0">
            <a:spAutoFit/>
          </a:bodyPr>
          <a:lstStyle/>
          <a:p>
            <a:pPr algn="r"/>
            <a:r>
              <a:rPr lang="es-ES" sz="2800" dirty="0" smtClean="0">
                <a:solidFill>
                  <a:prstClr val="white"/>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prstClr val="white"/>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sp>
        <p:nvSpPr>
          <p:cNvPr id="7" name="CuadroTexto 6"/>
          <p:cNvSpPr txBox="1"/>
          <p:nvPr/>
        </p:nvSpPr>
        <p:spPr>
          <a:xfrm>
            <a:off x="69177" y="1626136"/>
            <a:ext cx="8752114" cy="1015663"/>
          </a:xfrm>
          <a:prstGeom prst="rect">
            <a:avLst/>
          </a:prstGeom>
          <a:noFill/>
        </p:spPr>
        <p:txBody>
          <a:bodyPr wrap="square" rtlCol="0">
            <a:spAutoFit/>
          </a:bodyPr>
          <a:lstStyle/>
          <a:p>
            <a:pPr algn="just"/>
            <a:r>
              <a:rPr lang="es-MX" sz="24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Definición del Método de intercambio directo con señal</a:t>
            </a:r>
            <a:endParaRPr lang="es-MX" sz="1600"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lgn="just">
              <a:buFontTx/>
              <a:buChar char="-"/>
            </a:pPr>
            <a:endParaRPr lang="es-MX"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lgn="just">
              <a:buFontTx/>
              <a:buChar char="-"/>
            </a:pPr>
            <a:endParaRPr lang="es-MX" b="1" dirty="0" smtClean="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
        <p:nvSpPr>
          <p:cNvPr id="2" name="CuadroTexto 1"/>
          <p:cNvSpPr txBox="1"/>
          <p:nvPr/>
        </p:nvSpPr>
        <p:spPr>
          <a:xfrm>
            <a:off x="182880" y="2833352"/>
            <a:ext cx="8638411" cy="1631216"/>
          </a:xfrm>
          <a:prstGeom prst="rect">
            <a:avLst/>
          </a:prstGeom>
          <a:noFill/>
        </p:spPr>
        <p:txBody>
          <a:bodyPr wrap="square" rtlCol="0">
            <a:spAutoFit/>
          </a:bodyPr>
          <a:lstStyle/>
          <a:p>
            <a:r>
              <a:rPr lang="es-MX" sz="2000" b="1" dirty="0">
                <a:effectLst>
                  <a:outerShdw blurRad="38100" dist="38100" dir="2700000" algn="tl">
                    <a:srgbClr val="000000">
                      <a:alpha val="43137"/>
                    </a:srgbClr>
                  </a:outerShdw>
                </a:effectLst>
              </a:rPr>
              <a:t>Este método es una modificación del método  de intercambio directo. La idea central de este algoritmo consiste en utilizar una marca o señal para indicar que no se ha producido ningún intercambio en una pasada. Es decir, se comprueba si el arreglo esta totalmente ordenado después de cada pasada, terminando su ejecución en caso afirmativo.</a:t>
            </a:r>
            <a:endParaRPr lang="es-MX"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783313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sp>
        <p:nvSpPr>
          <p:cNvPr id="7" name="CuadroTexto 6"/>
          <p:cNvSpPr txBox="1"/>
          <p:nvPr/>
        </p:nvSpPr>
        <p:spPr>
          <a:xfrm>
            <a:off x="182880" y="1583033"/>
            <a:ext cx="8752114" cy="2800767"/>
          </a:xfrm>
          <a:prstGeom prst="rect">
            <a:avLst/>
          </a:prstGeom>
          <a:noFill/>
        </p:spPr>
        <p:txBody>
          <a:bodyPr wrap="square" rtlCol="0">
            <a:spAutoFit/>
          </a:bodyPr>
          <a:lstStyle/>
          <a:p>
            <a:pPr algn="just"/>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Objetivos</a:t>
            </a:r>
          </a:p>
          <a:p>
            <a:pPr algn="just"/>
            <a:endPar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342900" lvl="0" indent="-342900" algn="just">
              <a:buFontTx/>
              <a:buChar char="-"/>
            </a:pPr>
            <a:r>
              <a:rPr lang="es-MX" sz="2400" dirty="0" smtClean="0"/>
              <a:t>Dar a conocer los diferentes apartados, así como sus características hablando del Método de Intercambio Directo con Señal.</a:t>
            </a:r>
          </a:p>
          <a:p>
            <a:pPr marL="342900" lvl="0" indent="-342900" algn="just">
              <a:buFontTx/>
              <a:buChar char="-"/>
            </a:pPr>
            <a:r>
              <a:rPr lang="es-MX" sz="2400" dirty="0" smtClean="0"/>
              <a:t>Mostrar la estructura y funcionamiento de el ya mencionado método</a:t>
            </a: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Tree>
    <p:extLst>
      <p:ext uri="{BB962C8B-B14F-4D97-AF65-F5344CB8AC3E}">
        <p14:creationId xmlns:p14="http://schemas.microsoft.com/office/powerpoint/2010/main" val="3689065586"/>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para conceptos i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7311" y="4010024"/>
            <a:ext cx="2857500" cy="2847976"/>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sp>
        <p:nvSpPr>
          <p:cNvPr id="7" name="CuadroTexto 6"/>
          <p:cNvSpPr txBox="1"/>
          <p:nvPr/>
        </p:nvSpPr>
        <p:spPr>
          <a:xfrm>
            <a:off x="182880" y="1596100"/>
            <a:ext cx="8752114" cy="3170099"/>
          </a:xfrm>
          <a:prstGeom prst="rect">
            <a:avLst/>
          </a:prstGeom>
          <a:noFill/>
        </p:spPr>
        <p:txBody>
          <a:bodyPr wrap="square" rtlCol="0">
            <a:spAutoFit/>
          </a:bodyPr>
          <a:lstStyle/>
          <a:p>
            <a:pPr algn="just"/>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Conceptos</a:t>
            </a:r>
          </a:p>
          <a:p>
            <a:pPr algn="just"/>
            <a:endPar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0" algn="just"/>
            <a:r>
              <a:rPr lang="es-MX" sz="2400" dirty="0"/>
              <a:t>La ordenación de los datos consiste en disponer </a:t>
            </a:r>
            <a:r>
              <a:rPr lang="es-MX" sz="2400" dirty="0" smtClean="0"/>
              <a:t>o clasificar </a:t>
            </a:r>
            <a:r>
              <a:rPr lang="es-MX" sz="2400" dirty="0"/>
              <a:t>un conjunto de datos (o una estructura) </a:t>
            </a:r>
            <a:r>
              <a:rPr lang="es-MX" sz="2400" dirty="0" smtClean="0"/>
              <a:t>en algún </a:t>
            </a:r>
            <a:r>
              <a:rPr lang="es-MX" sz="2400" dirty="0"/>
              <a:t>determinado </a:t>
            </a:r>
            <a:r>
              <a:rPr lang="es-MX" sz="2400" dirty="0" smtClean="0"/>
              <a:t>orden con </a:t>
            </a:r>
            <a:r>
              <a:rPr lang="es-MX" sz="2400" dirty="0"/>
              <a:t>respecto a alguno de </a:t>
            </a:r>
            <a:r>
              <a:rPr lang="es-MX" sz="2400" dirty="0" smtClean="0"/>
              <a:t>sus campos.</a:t>
            </a:r>
          </a:p>
          <a:p>
            <a:pPr lvl="0" algn="just"/>
            <a:endParaRPr lang="es-MX" sz="2400" dirty="0" smtClean="0"/>
          </a:p>
          <a:p>
            <a:pPr lvl="0" algn="just"/>
            <a:r>
              <a:rPr lang="es-MX" sz="2400" b="1" dirty="0"/>
              <a:t>Orden</a:t>
            </a:r>
            <a:r>
              <a:rPr lang="es-MX" sz="2400" dirty="0"/>
              <a:t>: Relación de una cosa con respecto a otra.</a:t>
            </a:r>
          </a:p>
          <a:p>
            <a:pPr lvl="0" algn="just"/>
            <a:r>
              <a:rPr lang="es-MX" sz="2400" b="1" dirty="0"/>
              <a:t>Clave</a:t>
            </a:r>
            <a:r>
              <a:rPr lang="es-MX" sz="2400" dirty="0"/>
              <a:t>: Campo por el cual se ordena</a:t>
            </a:r>
            <a:r>
              <a:rPr lang="es-MX" sz="2400" dirty="0" smtClean="0"/>
              <a:t>.</a:t>
            </a: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Tree>
    <p:extLst>
      <p:ext uri="{BB962C8B-B14F-4D97-AF65-F5344CB8AC3E}">
        <p14:creationId xmlns:p14="http://schemas.microsoft.com/office/powerpoint/2010/main" val="349267462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182880" y="1596100"/>
            <a:ext cx="8752114" cy="3170099"/>
          </a:xfrm>
          <a:prstGeom prst="rect">
            <a:avLst/>
          </a:prstGeom>
          <a:noFill/>
        </p:spPr>
        <p:txBody>
          <a:bodyPr wrap="square" rtlCol="0">
            <a:spAutoFit/>
          </a:bodyPr>
          <a:lstStyle/>
          <a:p>
            <a:pPr algn="just"/>
            <a:r>
              <a:rPr lang="es-MX"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Criterios de </a:t>
            </a:r>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Eficiencia</a:t>
            </a:r>
          </a:p>
          <a:p>
            <a:pPr algn="just"/>
            <a:endParaRPr lang="es-MX"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342900" lvl="0" indent="-342900" algn="just">
              <a:buFont typeface="Arial" panose="020B0604020202020204" pitchFamily="34" charset="0"/>
              <a:buChar char="•"/>
            </a:pPr>
            <a:r>
              <a:rPr lang="es-MX" sz="2400" dirty="0" smtClean="0"/>
              <a:t>El </a:t>
            </a:r>
            <a:r>
              <a:rPr lang="es-MX" sz="2400" dirty="0"/>
              <a:t>número de </a:t>
            </a:r>
            <a:r>
              <a:rPr lang="es-MX" sz="2400" dirty="0" smtClean="0"/>
              <a:t>pasos.</a:t>
            </a:r>
          </a:p>
          <a:p>
            <a:pPr marL="342900" lvl="0" indent="-342900" algn="just">
              <a:buFont typeface="Arial" panose="020B0604020202020204" pitchFamily="34" charset="0"/>
              <a:buChar char="•"/>
            </a:pPr>
            <a:r>
              <a:rPr lang="es-MX" sz="2400" dirty="0" smtClean="0"/>
              <a:t>El </a:t>
            </a:r>
            <a:r>
              <a:rPr lang="es-MX" sz="2400" dirty="0"/>
              <a:t>número de comparaciones entre llaves </a:t>
            </a:r>
            <a:r>
              <a:rPr lang="es-MX" sz="2400" dirty="0" smtClean="0"/>
              <a:t>para ordenar </a:t>
            </a:r>
            <a:r>
              <a:rPr lang="es-MX" sz="2400" dirty="0"/>
              <a:t>n </a:t>
            </a:r>
            <a:r>
              <a:rPr lang="es-MX" sz="2400" dirty="0" smtClean="0"/>
              <a:t>registros. Se </a:t>
            </a:r>
            <a:r>
              <a:rPr lang="es-MX" sz="2400" dirty="0"/>
              <a:t>utiliza cuando </a:t>
            </a:r>
            <a:r>
              <a:rPr lang="es-MX" sz="2400" dirty="0" smtClean="0"/>
              <a:t>la comparación </a:t>
            </a:r>
            <a:r>
              <a:rPr lang="es-MX" sz="2400" dirty="0"/>
              <a:t>entre llaves es costosa.</a:t>
            </a:r>
          </a:p>
          <a:p>
            <a:pPr marL="342900" lvl="0" indent="-342900" algn="just">
              <a:buFont typeface="Arial" panose="020B0604020202020204" pitchFamily="34" charset="0"/>
              <a:buChar char="•"/>
            </a:pPr>
            <a:r>
              <a:rPr lang="es-MX" sz="2400" dirty="0" smtClean="0"/>
              <a:t>El </a:t>
            </a:r>
            <a:r>
              <a:rPr lang="es-MX" sz="2400" dirty="0"/>
              <a:t>número de movimientos o intercambios </a:t>
            </a:r>
            <a:r>
              <a:rPr lang="es-MX" sz="2400" dirty="0" smtClean="0"/>
              <a:t>de registros </a:t>
            </a:r>
            <a:r>
              <a:rPr lang="es-MX" sz="2400" dirty="0"/>
              <a:t>que </a:t>
            </a:r>
            <a:r>
              <a:rPr lang="es-MX" sz="2400" dirty="0" smtClean="0"/>
              <a:t>se requieren </a:t>
            </a:r>
            <a:r>
              <a:rPr lang="es-MX" sz="2400" dirty="0"/>
              <a:t>para ordenar </a:t>
            </a:r>
            <a:r>
              <a:rPr lang="es-MX" sz="2400" dirty="0" smtClean="0"/>
              <a:t>n registros</a:t>
            </a:r>
            <a:r>
              <a:rPr lang="es-MX" sz="2400" dirty="0"/>
              <a:t>. Se usa cuando el movimiento </a:t>
            </a:r>
            <a:r>
              <a:rPr lang="es-MX" sz="2400" dirty="0" smtClean="0"/>
              <a:t>de registros </a:t>
            </a:r>
            <a:r>
              <a:rPr lang="es-MX" sz="2400" dirty="0"/>
              <a:t>es costoso.</a:t>
            </a:r>
            <a:endParaRPr lang="es-MX" sz="2400" dirty="0" smtClean="0"/>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pic>
        <p:nvPicPr>
          <p:cNvPr id="4098" name="Picture 2" descr="Resultado de imagen para eficienc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6569" y="4929684"/>
            <a:ext cx="1815737" cy="203386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sultado de imagen para eficienc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3376" y="4751555"/>
            <a:ext cx="4961618" cy="2141967"/>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spTree>
    <p:extLst>
      <p:ext uri="{BB962C8B-B14F-4D97-AF65-F5344CB8AC3E}">
        <p14:creationId xmlns:p14="http://schemas.microsoft.com/office/powerpoint/2010/main" val="335031536"/>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pic>
        <p:nvPicPr>
          <p:cNvPr id="2" name="Imagen 1"/>
          <p:cNvPicPr>
            <a:picLocks noChangeAspect="1"/>
          </p:cNvPicPr>
          <p:nvPr/>
        </p:nvPicPr>
        <p:blipFill>
          <a:blip r:embed="rId4"/>
          <a:stretch>
            <a:fillRect/>
          </a:stretch>
        </p:blipFill>
        <p:spPr>
          <a:xfrm>
            <a:off x="235535" y="2071530"/>
            <a:ext cx="5551311" cy="4643230"/>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8026" y="1613073"/>
            <a:ext cx="3618410" cy="2171046"/>
          </a:xfrm>
          <a:prstGeom prst="rect">
            <a:avLst/>
          </a:prstGeom>
        </p:spPr>
      </p:pic>
      <p:sp>
        <p:nvSpPr>
          <p:cNvPr id="3" name="CuadroTexto 2"/>
          <p:cNvSpPr txBox="1"/>
          <p:nvPr/>
        </p:nvSpPr>
        <p:spPr>
          <a:xfrm>
            <a:off x="222067" y="1463038"/>
            <a:ext cx="8020594" cy="584775"/>
          </a:xfrm>
          <a:prstGeom prst="rect">
            <a:avLst/>
          </a:prstGeom>
          <a:noFill/>
        </p:spPr>
        <p:txBody>
          <a:bodyPr wrap="square" rtlCol="0">
            <a:spAutoFit/>
          </a:bodyPr>
          <a:lstStyle/>
          <a:p>
            <a:r>
              <a:rPr lang="es-MX" sz="3200" b="1" dirty="0" smtClean="0">
                <a:effectLst>
                  <a:outerShdw blurRad="38100" dist="38100" dir="2700000" algn="tl">
                    <a:srgbClr val="000000">
                      <a:alpha val="43137"/>
                    </a:srgbClr>
                  </a:outerShdw>
                </a:effectLst>
              </a:rPr>
              <a:t>Algoritmo</a:t>
            </a:r>
            <a:endParaRPr lang="en-US" b="1" dirty="0">
              <a:effectLst>
                <a:outerShdw blurRad="38100" dist="38100" dir="2700000" algn="tl">
                  <a:srgbClr val="000000">
                    <a:alpha val="43137"/>
                  </a:srgbClr>
                </a:outerShdw>
              </a:effectLst>
            </a:endParaRPr>
          </a:p>
        </p:txBody>
      </p:sp>
      <p:sp>
        <p:nvSpPr>
          <p:cNvPr id="11" name="CuadroTexto 10"/>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spTree>
    <p:extLst>
      <p:ext uri="{BB962C8B-B14F-4D97-AF65-F5344CB8AC3E}">
        <p14:creationId xmlns:p14="http://schemas.microsoft.com/office/powerpoint/2010/main" val="1209708389"/>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1524000" y="1758447"/>
            <a:ext cx="8752114" cy="523220"/>
          </a:xfrm>
          <a:prstGeom prst="rect">
            <a:avLst/>
          </a:prstGeom>
          <a:noFill/>
        </p:spPr>
        <p:txBody>
          <a:bodyPr wrap="square" rtlCol="0">
            <a:spAutoFit/>
          </a:bodyPr>
          <a:lstStyle/>
          <a:p>
            <a:pPr algn="just"/>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Pasada 1</a:t>
            </a: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
        <p:nvSpPr>
          <p:cNvPr id="13" name="CuadroTexto 12"/>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pic>
        <p:nvPicPr>
          <p:cNvPr id="3" name="Imagen 2"/>
          <p:cNvPicPr>
            <a:picLocks noChangeAspect="1"/>
          </p:cNvPicPr>
          <p:nvPr/>
        </p:nvPicPr>
        <p:blipFill rotWithShape="1">
          <a:blip r:embed="rId4"/>
          <a:srcRect t="5912"/>
          <a:stretch/>
        </p:blipFill>
        <p:spPr>
          <a:xfrm>
            <a:off x="1524000" y="2159096"/>
            <a:ext cx="6096000" cy="4400298"/>
          </a:xfrm>
          <a:prstGeom prst="rect">
            <a:avLst/>
          </a:prstGeom>
        </p:spPr>
      </p:pic>
    </p:spTree>
    <p:extLst>
      <p:ext uri="{BB962C8B-B14F-4D97-AF65-F5344CB8AC3E}">
        <p14:creationId xmlns:p14="http://schemas.microsoft.com/office/powerpoint/2010/main" val="403795364"/>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1779861" y="2097094"/>
            <a:ext cx="8752114" cy="523220"/>
          </a:xfrm>
          <a:prstGeom prst="rect">
            <a:avLst/>
          </a:prstGeom>
          <a:noFill/>
        </p:spPr>
        <p:txBody>
          <a:bodyPr wrap="square" rtlCol="0">
            <a:spAutoFit/>
          </a:bodyPr>
          <a:lstStyle/>
          <a:p>
            <a:pPr algn="just"/>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Pasada 2 </a:t>
            </a: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
        <p:nvSpPr>
          <p:cNvPr id="15" name="CuadroTexto 14"/>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pic>
        <p:nvPicPr>
          <p:cNvPr id="2" name="Imagen 1"/>
          <p:cNvPicPr>
            <a:picLocks noChangeAspect="1"/>
          </p:cNvPicPr>
          <p:nvPr/>
        </p:nvPicPr>
        <p:blipFill rotWithShape="1">
          <a:blip r:embed="rId4"/>
          <a:srcRect t="7189"/>
          <a:stretch/>
        </p:blipFill>
        <p:spPr>
          <a:xfrm>
            <a:off x="1680754" y="2620314"/>
            <a:ext cx="6096000" cy="3748289"/>
          </a:xfrm>
          <a:prstGeom prst="rect">
            <a:avLst/>
          </a:prstGeom>
        </p:spPr>
      </p:pic>
    </p:spTree>
    <p:extLst>
      <p:ext uri="{BB962C8B-B14F-4D97-AF65-F5344CB8AC3E}">
        <p14:creationId xmlns:p14="http://schemas.microsoft.com/office/powerpoint/2010/main" val="392054889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182880" y="1596100"/>
            <a:ext cx="8752114" cy="523220"/>
          </a:xfrm>
          <a:prstGeom prst="rect">
            <a:avLst/>
          </a:prstGeom>
          <a:noFill/>
        </p:spPr>
        <p:txBody>
          <a:bodyPr wrap="square" rtlCol="0">
            <a:spAutoFit/>
          </a:bodyPr>
          <a:lstStyle/>
          <a:p>
            <a:pPr algn="just"/>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Pasada 3 </a:t>
            </a: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
        <p:nvSpPr>
          <p:cNvPr id="3" name="CuadroTexto 2"/>
          <p:cNvSpPr txBox="1"/>
          <p:nvPr/>
        </p:nvSpPr>
        <p:spPr>
          <a:xfrm>
            <a:off x="496388" y="5390545"/>
            <a:ext cx="8059782" cy="461665"/>
          </a:xfrm>
          <a:prstGeom prst="rect">
            <a:avLst/>
          </a:prstGeom>
          <a:noFill/>
        </p:spPr>
        <p:txBody>
          <a:bodyPr wrap="square" rtlCol="0">
            <a:spAutoFit/>
          </a:bodyPr>
          <a:lstStyle/>
          <a:p>
            <a:pPr algn="ctr"/>
            <a:r>
              <a:rPr lang="es-MX" sz="2400" b="1" dirty="0"/>
              <a:t>La condición </a:t>
            </a:r>
            <a:r>
              <a:rPr lang="es-MX" sz="2400" b="1" dirty="0" smtClean="0"/>
              <a:t>booleana </a:t>
            </a:r>
            <a:r>
              <a:rPr lang="es-MX" sz="2400" b="1" dirty="0"/>
              <a:t>es falsa, por lo tanto </a:t>
            </a:r>
            <a:r>
              <a:rPr lang="es-MX" sz="2400" b="1" dirty="0" smtClean="0"/>
              <a:t>ejecuta el (break</a:t>
            </a:r>
            <a:r>
              <a:rPr lang="es-MX" sz="2400" b="1" dirty="0"/>
              <a:t>)</a:t>
            </a:r>
            <a:endParaRPr lang="en-US" sz="2400" b="1" dirty="0"/>
          </a:p>
        </p:txBody>
      </p:sp>
      <p:sp>
        <p:nvSpPr>
          <p:cNvPr id="10" name="CuadroTexto 9"/>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pic>
        <p:nvPicPr>
          <p:cNvPr id="2" name="Imagen 1"/>
          <p:cNvPicPr>
            <a:picLocks noChangeAspect="1"/>
          </p:cNvPicPr>
          <p:nvPr/>
        </p:nvPicPr>
        <p:blipFill rotWithShape="1">
          <a:blip r:embed="rId4"/>
          <a:srcRect t="64593" b="-1"/>
          <a:stretch/>
        </p:blipFill>
        <p:spPr>
          <a:xfrm>
            <a:off x="2132763" y="3456686"/>
            <a:ext cx="6019800" cy="1693009"/>
          </a:xfrm>
          <a:prstGeom prst="rect">
            <a:avLst/>
          </a:prstGeom>
        </p:spPr>
      </p:pic>
      <p:pic>
        <p:nvPicPr>
          <p:cNvPr id="6" name="Imagen 5"/>
          <p:cNvPicPr>
            <a:picLocks noChangeAspect="1"/>
          </p:cNvPicPr>
          <p:nvPr/>
        </p:nvPicPr>
        <p:blipFill rotWithShape="1">
          <a:blip r:embed="rId5"/>
          <a:srcRect b="55087"/>
          <a:stretch/>
        </p:blipFill>
        <p:spPr>
          <a:xfrm>
            <a:off x="2129193" y="1635290"/>
            <a:ext cx="6023370" cy="2009786"/>
          </a:xfrm>
          <a:prstGeom prst="rect">
            <a:avLst/>
          </a:prstGeom>
        </p:spPr>
      </p:pic>
      <p:sp>
        <p:nvSpPr>
          <p:cNvPr id="12" name="CuadroTexto 11"/>
          <p:cNvSpPr txBox="1"/>
          <p:nvPr/>
        </p:nvSpPr>
        <p:spPr>
          <a:xfrm>
            <a:off x="195943" y="3422656"/>
            <a:ext cx="8752114" cy="523220"/>
          </a:xfrm>
          <a:prstGeom prst="rect">
            <a:avLst/>
          </a:prstGeom>
          <a:noFill/>
        </p:spPr>
        <p:txBody>
          <a:bodyPr wrap="square" rtlCol="0">
            <a:spAutoFit/>
          </a:bodyPr>
          <a:lstStyle/>
          <a:p>
            <a:pPr algn="just"/>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Pasada </a:t>
            </a:r>
            <a:r>
              <a:rPr lang="es-MX"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984572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3074" name="Picture 2" descr="Resultado de imagen para ordenamie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5817" y="3810043"/>
            <a:ext cx="4549783" cy="277363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sultado de imagen para uas logo"/>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182880" y="1504664"/>
            <a:ext cx="8752114" cy="1815882"/>
          </a:xfrm>
          <a:prstGeom prst="rect">
            <a:avLst/>
          </a:prstGeom>
          <a:noFill/>
        </p:spPr>
        <p:txBody>
          <a:bodyPr wrap="square" rtlCol="0">
            <a:spAutoFit/>
          </a:bodyPr>
          <a:lstStyle/>
          <a:p>
            <a:pPr algn="just"/>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Conclusiones</a:t>
            </a:r>
          </a:p>
          <a:p>
            <a:pPr algn="just"/>
            <a:r>
              <a:rPr lang="es-MX"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lvl="0" algn="just"/>
            <a:r>
              <a:rPr lang="es-MX" sz="2400" dirty="0" smtClean="0"/>
              <a:t>En resumen, podríamos decir que este método es eficaz cuando los datos que manejemos son pocos, debido a que entre mayor sea N, mas tardado será cumplir todas las pasadas.</a:t>
            </a: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
        <p:nvSpPr>
          <p:cNvPr id="9" name="CuadroTexto 8"/>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spTree>
    <p:extLst>
      <p:ext uri="{BB962C8B-B14F-4D97-AF65-F5344CB8AC3E}">
        <p14:creationId xmlns:p14="http://schemas.microsoft.com/office/powerpoint/2010/main" val="97955065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1"/>
            <a:ext cx="9144000" cy="1031967"/>
          </a:xfrm>
          <a:prstGeom prst="rect">
            <a:avLst/>
          </a:prstGeom>
          <a:solidFill>
            <a:schemeClr val="tx2">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 name="Rectángulo 4"/>
          <p:cNvSpPr/>
          <p:nvPr/>
        </p:nvSpPr>
        <p:spPr>
          <a:xfrm>
            <a:off x="0" y="1031966"/>
            <a:ext cx="9144000" cy="400649"/>
          </a:xfrm>
          <a:prstGeom prst="rect">
            <a:avLst/>
          </a:prstGeom>
          <a:solidFill>
            <a:schemeClr val="tx2">
              <a:lumMod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spcBef>
                <a:spcPts val="3000"/>
              </a:spcBef>
              <a:spcAft>
                <a:spcPts val="1200"/>
              </a:spcAft>
            </a:pPr>
            <a:endParaRPr lang="en-US" sz="4800" b="1" kern="700" spc="50" dirty="0">
              <a:latin typeface="Arial Narrow" panose="020B0606020202030204" pitchFamily="34" charset="0"/>
              <a:ea typeface="Tahoma" panose="020B0604030504040204" pitchFamily="34" charset="0"/>
              <a:cs typeface="Tahoma" panose="020B0604030504040204" pitchFamily="34" charset="0"/>
            </a:endParaRPr>
          </a:p>
        </p:txBody>
      </p:sp>
      <p:pic>
        <p:nvPicPr>
          <p:cNvPr id="1026" name="Picture 2" descr="Resultado de imagen para uas logo"/>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758"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2880" y="73279"/>
            <a:ext cx="627017" cy="804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182880" y="1569979"/>
            <a:ext cx="8752114" cy="2800767"/>
          </a:xfrm>
          <a:prstGeom prst="rect">
            <a:avLst/>
          </a:prstGeom>
          <a:noFill/>
        </p:spPr>
        <p:txBody>
          <a:bodyPr wrap="square" rtlCol="0">
            <a:spAutoFit/>
          </a:bodyPr>
          <a:lstStyle/>
          <a:p>
            <a:pPr algn="just"/>
            <a:r>
              <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Bibliografía</a:t>
            </a:r>
          </a:p>
          <a:p>
            <a:pPr algn="just"/>
            <a:endParaRPr lang="es-MX"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es-MX" sz="2400" i="1" dirty="0"/>
              <a:t>Métodos de Ordenamiento Unidad VI: </a:t>
            </a:r>
            <a:r>
              <a:rPr lang="es-MX" sz="2400" i="1" dirty="0" smtClean="0"/>
              <a:t>Estructura </a:t>
            </a:r>
            <a:r>
              <a:rPr lang="es-MX" sz="2400" i="1" dirty="0"/>
              <a:t>de </a:t>
            </a:r>
            <a:r>
              <a:rPr lang="es-MX" sz="2400" i="1" dirty="0" smtClean="0"/>
              <a:t>datos</a:t>
            </a:r>
            <a:endParaRPr lang="es-MX"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0" algn="just"/>
            <a:r>
              <a:rPr lang="es-MX" sz="2400" u="sng" dirty="0">
                <a:solidFill>
                  <a:srgbClr val="0070C0"/>
                </a:solidFill>
              </a:rPr>
              <a:t>http://mapaches.itz.edu.mx/~</a:t>
            </a:r>
            <a:r>
              <a:rPr lang="es-MX" sz="2400" u="sng" dirty="0" smtClean="0">
                <a:solidFill>
                  <a:srgbClr val="0070C0"/>
                </a:solidFill>
              </a:rPr>
              <a:t>mbarajas/edinf/Ordenamiento.pdf</a:t>
            </a:r>
          </a:p>
          <a:p>
            <a:pPr algn="just"/>
            <a:r>
              <a:rPr lang="es-MX" sz="2400" i="1" dirty="0"/>
              <a:t>Métodos de </a:t>
            </a:r>
            <a:r>
              <a:rPr lang="es-MX" sz="2400" i="1" dirty="0" smtClean="0"/>
              <a:t>Ordenamiento en C#</a:t>
            </a:r>
          </a:p>
          <a:p>
            <a:pPr algn="just"/>
            <a:r>
              <a:rPr lang="es-MX" sz="2400" u="sng" dirty="0">
                <a:solidFill>
                  <a:srgbClr val="0070C0"/>
                </a:solidFill>
              </a:rPr>
              <a:t>https://foro.elhacker.net/net/metodos_de_ordenamiento_en_c-t223014.0.html</a:t>
            </a:r>
            <a:endParaRPr lang="es-MX" sz="2400" u="sng" dirty="0" smtClean="0">
              <a:solidFill>
                <a:srgbClr val="0070C0"/>
              </a:solidFill>
            </a:endParaRPr>
          </a:p>
        </p:txBody>
      </p:sp>
      <p:sp>
        <p:nvSpPr>
          <p:cNvPr id="8" name="CuadroTexto 7"/>
          <p:cNvSpPr txBox="1"/>
          <p:nvPr/>
        </p:nvSpPr>
        <p:spPr>
          <a:xfrm>
            <a:off x="352697" y="1010140"/>
            <a:ext cx="8752114" cy="461665"/>
          </a:xfrm>
          <a:prstGeom prst="rect">
            <a:avLst/>
          </a:prstGeom>
          <a:noFill/>
        </p:spPr>
        <p:txBody>
          <a:bodyPr wrap="square" rtlCol="0">
            <a:spAutoFit/>
          </a:bodyPr>
          <a:lstStyle/>
          <a:p>
            <a:pPr algn="r"/>
            <a:r>
              <a:rPr lang="es-MX" sz="23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DE INTERCAMBIO DIRECTO CON SEÑAL</a:t>
            </a:r>
          </a:p>
        </p:txBody>
      </p:sp>
      <p:sp>
        <p:nvSpPr>
          <p:cNvPr id="9" name="CuadroTexto 8"/>
          <p:cNvSpPr txBox="1"/>
          <p:nvPr/>
        </p:nvSpPr>
        <p:spPr>
          <a:xfrm>
            <a:off x="3082833" y="138594"/>
            <a:ext cx="5852161" cy="830997"/>
          </a:xfrm>
          <a:prstGeom prst="rect">
            <a:avLst/>
          </a:prstGeom>
          <a:noFill/>
        </p:spPr>
        <p:txBody>
          <a:bodyPr wrap="square" rtlCol="0">
            <a:spAutoFit/>
          </a:bodyPr>
          <a:lstStyle/>
          <a:p>
            <a:pPr algn="r"/>
            <a:r>
              <a:rPr lang="es-ES" sz="2800" dirty="0" smtClean="0">
                <a:solidFill>
                  <a:schemeClr val="bg1"/>
                </a:solidFill>
                <a:effectLst>
                  <a:outerShdw blurRad="38100" dist="38100" dir="2700000" algn="tl">
                    <a:srgbClr val="000000">
                      <a:alpha val="43137"/>
                    </a:srgbClr>
                  </a:outerShdw>
                </a:effectLst>
                <a:latin typeface="Bebas Neue" panose="020B0606020202050201" pitchFamily="34" charset="0"/>
              </a:rPr>
              <a:t>UNIVERSIDAD AUTÓNOMA DE SINALOA</a:t>
            </a:r>
          </a:p>
          <a:p>
            <a:pPr algn="r"/>
            <a:r>
              <a:rPr lang="es-ES" dirty="0" smtClean="0">
                <a:solidFill>
                  <a:schemeClr val="bg1"/>
                </a:solidFill>
                <a:effectLst>
                  <a:outerShdw blurRad="38100" dist="38100" dir="2700000" algn="tl">
                    <a:srgbClr val="000000">
                      <a:alpha val="43137"/>
                    </a:srgbClr>
                  </a:outerShdw>
                </a:effectLst>
                <a:latin typeface="Bebas Neue" panose="020B0606020202050201" pitchFamily="34" charset="0"/>
              </a:rPr>
              <a:t>FACULTAD DE INFORMÁTICA CULIÁCAN</a:t>
            </a:r>
          </a:p>
        </p:txBody>
      </p:sp>
    </p:spTree>
    <p:extLst>
      <p:ext uri="{BB962C8B-B14F-4D97-AF65-F5344CB8AC3E}">
        <p14:creationId xmlns:p14="http://schemas.microsoft.com/office/powerpoint/2010/main" val="2536316481"/>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1762</TotalTime>
  <Words>442</Words>
  <Application>Microsoft Office PowerPoint</Application>
  <PresentationFormat>Presentación en pantalla (4:3)</PresentationFormat>
  <Paragraphs>87</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Arial Narrow</vt:lpstr>
      <vt:lpstr>Bebas Neue</vt:lpstr>
      <vt:lpstr>Calibri</vt:lpstr>
      <vt:lpstr>Calibri Light</vt:lpstr>
      <vt:lpstr>Tahoma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 Carlos Garcia Higuera</dc:creator>
  <cp:lastModifiedBy>emilkar galvez gonzalez</cp:lastModifiedBy>
  <cp:revision>53</cp:revision>
  <dcterms:created xsi:type="dcterms:W3CDTF">2018-02-28T05:08:11Z</dcterms:created>
  <dcterms:modified xsi:type="dcterms:W3CDTF">2018-03-07T07:11:08Z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ies>
</file>